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9" r:id="rId6"/>
    <p:sldMasterId id="2147483667" r:id="rId7"/>
    <p:sldMasterId id="2147483683" r:id="rId8"/>
    <p:sldMasterId id="2147483686" r:id="rId9"/>
    <p:sldMasterId id="2147483700" r:id="rId10"/>
    <p:sldMasterId id="2147483721" r:id="rId11"/>
    <p:sldMasterId id="2147483726" r:id="rId12"/>
    <p:sldMasterId id="2147483742" r:id="rId13"/>
  </p:sldMasterIdLst>
  <p:notesMasterIdLst>
    <p:notesMasterId r:id="rId35"/>
  </p:notesMasterIdLst>
  <p:handoutMasterIdLst>
    <p:handoutMasterId r:id="rId36"/>
  </p:handoutMasterIdLst>
  <p:sldIdLst>
    <p:sldId id="509" r:id="rId14"/>
    <p:sldId id="633" r:id="rId15"/>
    <p:sldId id="511" r:id="rId16"/>
    <p:sldId id="701" r:id="rId17"/>
    <p:sldId id="681" r:id="rId18"/>
    <p:sldId id="682" r:id="rId19"/>
    <p:sldId id="536" r:id="rId20"/>
    <p:sldId id="692" r:id="rId21"/>
    <p:sldId id="700" r:id="rId22"/>
    <p:sldId id="693" r:id="rId23"/>
    <p:sldId id="694" r:id="rId24"/>
    <p:sldId id="546" r:id="rId25"/>
    <p:sldId id="696" r:id="rId26"/>
    <p:sldId id="699" r:id="rId27"/>
    <p:sldId id="539" r:id="rId28"/>
    <p:sldId id="698" r:id="rId29"/>
    <p:sldId id="697" r:id="rId30"/>
    <p:sldId id="683" r:id="rId31"/>
    <p:sldId id="663" r:id="rId32"/>
    <p:sldId id="702" r:id="rId33"/>
    <p:sldId id="562" r:id="rId3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4832A356-EDF4-AE45-AE52-21B67FCC2F31}">
          <p14:sldIdLst>
            <p14:sldId id="509"/>
            <p14:sldId id="633"/>
            <p14:sldId id="511"/>
            <p14:sldId id="701"/>
            <p14:sldId id="681"/>
            <p14:sldId id="682"/>
            <p14:sldId id="536"/>
            <p14:sldId id="692"/>
            <p14:sldId id="700"/>
            <p14:sldId id="693"/>
            <p14:sldId id="694"/>
            <p14:sldId id="546"/>
            <p14:sldId id="696"/>
            <p14:sldId id="699"/>
            <p14:sldId id="539"/>
            <p14:sldId id="698"/>
            <p14:sldId id="697"/>
            <p14:sldId id="683"/>
            <p14:sldId id="663"/>
            <p14:sldId id="702"/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D4A701-A586-F68E-6DAD-961CCF69B1B3}" name="Chelsea Ongaro" initials="CO" userId="S::chelsea.ongaro@commtrans.org::a54bcfa1-4863-4757-b1fe-ea28113a86b4" providerId="AD"/>
  <p188:author id="{37D2FC3E-9C20-BF0E-3FFE-828FD8151361}" name="Matthew Muller" initials="MM" userId="S::matthew.muller@commtrans.org::9737e02e-64f4-4492-8be4-4c4f9f3c6888" providerId="AD"/>
  <p188:author id="{5D4D7550-E6F2-90E3-4150-B823C855A39F}" name="Carl Leighty" initials="CL" userId="S::carl.leighty@commtrans.org::dbb632e9-f1d6-4d8c-95b8-e396be8a3e3d" providerId="AD"/>
  <p188:author id="{9D643B90-7B30-7B0F-4993-7D7A715BAAFC}" name="Chelsea Ongaro" initials="CO" userId="S::Chelsea.Ongaro@commtrans.org::a54bcfa1-4863-4757-b1fe-ea28113a86b4" providerId="AD"/>
  <p188:author id="{D86A03CD-A1D6-9D32-1DA8-3308728CD2F7}" name="Carl Leighty" initials="CL" userId="S::Carl.Leighty@commtrans.org::dbb632e9-f1d6-4d8c-95b8-e396be8a3e3d" providerId="AD"/>
  <p188:author id="{43DFA4D9-6F56-295D-13C7-C7441F0A474E}" name="Matthew Muller" initials="MM" userId="S::Matthew.Muller@commtrans.org::9737e02e-64f4-4492-8be4-4c4f9f3c68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a Farry" initials="KF" lastIdx="1" clrIdx="0">
    <p:extLst>
      <p:ext uri="{19B8F6BF-5375-455C-9EA6-DF929625EA0E}">
        <p15:presenceInfo xmlns:p15="http://schemas.microsoft.com/office/powerpoint/2012/main" userId="S::Kona.Farry@commtrans.org::e0668289-01c2-416c-aa03-e4fa9ebce723" providerId="AD"/>
      </p:ext>
    </p:extLst>
  </p:cmAuthor>
  <p:cmAuthor id="2" name="Carl Leighty" initials="CL" lastIdx="1" clrIdx="1">
    <p:extLst>
      <p:ext uri="{19B8F6BF-5375-455C-9EA6-DF929625EA0E}">
        <p15:presenceInfo xmlns:p15="http://schemas.microsoft.com/office/powerpoint/2012/main" userId="S-1-5-21-145843650-2105353218-1673064863-96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42"/>
    <a:srgbClr val="00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60CD3-BFFD-BDBF-8CF3-B56CC71FF0B6}" v="5" dt="2024-08-20T23:14:30.886"/>
    <p1510:client id="{DEF11938-6E98-494A-B12C-67C470AF7C27}" v="7" dt="2024-08-20T16:46:59.059"/>
    <p1510:client id="{F6291D38-BBCC-4CC5-BA67-D8BE80C2B34D}" v="5" dt="2024-08-20T19:32:03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35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848713-6C98-DA41-93D1-7C9836896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7D4A8-67B7-D54D-9B47-992E36C38A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49E4-E347-4341-BE00-8F2B57A719C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31B04-42FB-DC43-B10C-6B0BE675C9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2A6E-979E-B540-9B12-F256DD1543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7A93-E6EB-2646-B3BA-FFCC7F80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AF5D-7A7D-D649-9381-AB38302AF06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1C6B-9573-FE4F-94D5-407CEBF4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CHELSEA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for questions at the end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85416-5422-4648-9618-00C9A2A81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48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101, 102, 103, 106, 109, 112, 119, 120, 130, 209, 222, 271, 280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101, 102, 103, 106, 109, 112, 119, 120, 130, 209, 222, 271, 280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6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101, 102, 103, 106, 109, 112, 119, 120, 130, 209, 222, 271, 280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8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CHELSEA</a:t>
            </a:r>
            <a:br>
              <a:rPr lang="en-US" b="1">
                <a:cs typeface="+mn-lt"/>
              </a:rPr>
            </a:br>
            <a:r>
              <a:rPr lang="en-US">
                <a:ea typeface="Calibri"/>
                <a:cs typeface="Calibri"/>
              </a:rPr>
              <a:t>Share screen and walk through </a:t>
            </a:r>
            <a:endParaRPr lang="en-US" b="1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en-US">
                <a:ea typeface="Calibri"/>
                <a:cs typeface="Calibri"/>
              </a:rPr>
              <a:t>How to use the webpage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  <a:defRPr/>
            </a:pPr>
            <a:r>
              <a:rPr lang="en-US">
                <a:ea typeface="Calibri"/>
                <a:cs typeface="Calibri"/>
              </a:rPr>
              <a:t>View map and video of eliminated route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  <a:defRPr/>
            </a:pPr>
            <a:r>
              <a:rPr lang="en-US">
                <a:ea typeface="Calibri"/>
                <a:cs typeface="Calibri"/>
              </a:rPr>
              <a:t>View map of my new route</a:t>
            </a:r>
            <a:endParaRPr lang="en-US" b="1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en-US">
                <a:ea typeface="Calibri"/>
                <a:cs typeface="Calibri"/>
              </a:rPr>
              <a:t>How to use Plan My Trip and Maps &amp; Schedules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Example Plan My Trip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AC6D-F029-4BAD-83E2-CC9AC7152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923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CHELSEA</a:t>
            </a:r>
            <a:br>
              <a:rPr lang="en-US" b="1">
                <a:cs typeface="+mn-lt"/>
              </a:rPr>
            </a:br>
            <a:r>
              <a:rPr lang="en-US">
                <a:ea typeface="Calibri"/>
                <a:cs typeface="Calibri"/>
              </a:rPr>
              <a:t>Share screen and walk through </a:t>
            </a:r>
            <a:endParaRPr lang="en-US" b="1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en-US">
                <a:ea typeface="Calibri"/>
                <a:cs typeface="Calibri"/>
              </a:rPr>
              <a:t>How to use the webpage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  <a:defRPr/>
            </a:pPr>
            <a:r>
              <a:rPr lang="en-US">
                <a:ea typeface="Calibri"/>
                <a:cs typeface="Calibri"/>
              </a:rPr>
              <a:t>View map and video of eliminated route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  <a:defRPr/>
            </a:pPr>
            <a:r>
              <a:rPr lang="en-US">
                <a:ea typeface="Calibri"/>
                <a:cs typeface="Calibri"/>
              </a:rPr>
              <a:t>View map of my new route</a:t>
            </a:r>
            <a:endParaRPr lang="en-US" b="1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  <a:defRPr/>
            </a:pPr>
            <a:r>
              <a:rPr lang="en-US">
                <a:ea typeface="Calibri"/>
                <a:cs typeface="Calibri"/>
              </a:rPr>
              <a:t>How to use Plan My Trip and Maps &amp; Schedules</a:t>
            </a:r>
            <a:endParaRPr lang="en-US" b="1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Example Plan My Trip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AC6D-F029-4BAD-83E2-CC9AC7152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7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Word doc in </a:t>
            </a:r>
            <a:r>
              <a:rPr lang="en-US" err="1"/>
              <a:t>Sharepoint</a:t>
            </a:r>
            <a:r>
              <a:rPr lang="en-US"/>
              <a:t> to list out the questions in order so they can flag who wants to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91C6B-9573-FE4F-94D5-407CEBF44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midday and weekend service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4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rail coming to Snohomish County means we can offer a six-fold increase in trips that connect to light rail, and ultimately downtown Seattle. </a:t>
            </a:r>
            <a:br>
              <a:rPr lang="en-US"/>
            </a:br>
            <a:r>
              <a:rPr lang="en-US"/>
              <a:t>One 400 route, 424, will remain.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list of all changes view this</a:t>
            </a:r>
          </a:p>
          <a:p>
            <a:r>
              <a:rPr lang="en-US"/>
              <a:t>A reminder that everything we’ll walk through can be found on the service change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midday and weekend service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FCAE9-4B64-064E-9295-837E8E794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main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60331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EE61967-3E6E-724C-838B-4CD7A6174E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1C80CBA-49A5-294F-9D8D-B45E43F3D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4" y="1756101"/>
            <a:ext cx="6776982" cy="669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Supporting point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5051DE-D0A0-C841-91BD-C40339689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4" y="2523486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Supporting point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AACDD-F88C-BF4F-9790-C1E81FF57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4" y="3155699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Supporting point 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A400E78-E1B4-3748-9C7D-9E3A62223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4" y="3827837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Supporting point 3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891DC4-5FA2-D94A-BC70-CA96F4ADD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4499975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Supporting point 4</a:t>
            </a:r>
          </a:p>
        </p:txBody>
      </p:sp>
    </p:spTree>
    <p:extLst>
      <p:ext uri="{BB962C8B-B14F-4D97-AF65-F5344CB8AC3E}">
        <p14:creationId xmlns:p14="http://schemas.microsoft.com/office/powerpoint/2010/main" val="12838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-Full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4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2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53203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12723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36024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50244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15689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G-Dar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0210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de 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7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G-Whit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aqua, vehicle, blue&#10;&#10;Description automatically generated">
            <a:extLst>
              <a:ext uri="{FF2B5EF4-FFF2-40B4-BE49-F238E27FC236}">
                <a16:creationId xmlns:a16="http://schemas.microsoft.com/office/drawing/2014/main" id="{17CC4434-4009-BBC8-762A-0D5B38574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54091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G-White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37550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G-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624615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G-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411032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G-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1251302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G-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726370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70DC11-22A8-1A44-81CD-D7E88A783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title card text here</a:t>
            </a:r>
          </a:p>
        </p:txBody>
      </p:sp>
    </p:spTree>
    <p:extLst>
      <p:ext uri="{BB962C8B-B14F-4D97-AF65-F5344CB8AC3E}">
        <p14:creationId xmlns:p14="http://schemas.microsoft.com/office/powerpoint/2010/main" val="318643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E45C3C-AD93-0540-83AC-402A2A4E5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266215-7FD9-CC4F-80EE-7891F2A1A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6ECAAE-F420-8840-B609-13E5FE28D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Stat Title: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3834204-ADC2-2B46-888B-8661406AB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43CB1D-D208-7F4E-B84F-3F633EA9F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Descriptor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D43A92-23E5-A441-AA14-03B645F22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2651018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96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BC1D9-82A9-4CF2-B80F-2805A28A2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6A358-D745-4EA4-B76A-439BAB3B54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71221-464B-46B0-8BE1-3C6655DDDF3B}"/>
              </a:ext>
            </a:extLst>
          </p:cNvPr>
          <p:cNvSpPr/>
          <p:nvPr userDrawn="1"/>
        </p:nvSpPr>
        <p:spPr>
          <a:xfrm>
            <a:off x="1607128" y="5458691"/>
            <a:ext cx="10584872" cy="1399309"/>
          </a:xfrm>
          <a:custGeom>
            <a:avLst/>
            <a:gdLst>
              <a:gd name="connsiteX0" fmla="*/ 0 w 9882909"/>
              <a:gd name="connsiteY0" fmla="*/ 0 h 1325563"/>
              <a:gd name="connsiteX1" fmla="*/ 9882909 w 9882909"/>
              <a:gd name="connsiteY1" fmla="*/ 0 h 1325563"/>
              <a:gd name="connsiteX2" fmla="*/ 9882909 w 9882909"/>
              <a:gd name="connsiteY2" fmla="*/ 1325563 h 1325563"/>
              <a:gd name="connsiteX3" fmla="*/ 0 w 9882909"/>
              <a:gd name="connsiteY3" fmla="*/ 1325563 h 1325563"/>
              <a:gd name="connsiteX4" fmla="*/ 0 w 9882909"/>
              <a:gd name="connsiteY4" fmla="*/ 0 h 1325563"/>
              <a:gd name="connsiteX0" fmla="*/ 0 w 10584872"/>
              <a:gd name="connsiteY0" fmla="*/ 27709 h 1325563"/>
              <a:gd name="connsiteX1" fmla="*/ 10584872 w 10584872"/>
              <a:gd name="connsiteY1" fmla="*/ 0 h 1325563"/>
              <a:gd name="connsiteX2" fmla="*/ 10584872 w 10584872"/>
              <a:gd name="connsiteY2" fmla="*/ 1325563 h 1325563"/>
              <a:gd name="connsiteX3" fmla="*/ 701963 w 10584872"/>
              <a:gd name="connsiteY3" fmla="*/ 1325563 h 1325563"/>
              <a:gd name="connsiteX4" fmla="*/ 0 w 10584872"/>
              <a:gd name="connsiteY4" fmla="*/ 27709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872" h="1325563">
                <a:moveTo>
                  <a:pt x="0" y="27709"/>
                </a:moveTo>
                <a:lnTo>
                  <a:pt x="10584872" y="0"/>
                </a:lnTo>
                <a:lnTo>
                  <a:pt x="10584872" y="1325563"/>
                </a:lnTo>
                <a:lnTo>
                  <a:pt x="701963" y="1325563"/>
                </a:lnTo>
                <a:lnTo>
                  <a:pt x="0" y="2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70DC11-22A8-1A44-81CD-D7E88A783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title card text here</a:t>
            </a:r>
          </a:p>
        </p:txBody>
      </p:sp>
    </p:spTree>
    <p:extLst>
      <p:ext uri="{BB962C8B-B14F-4D97-AF65-F5344CB8AC3E}">
        <p14:creationId xmlns:p14="http://schemas.microsoft.com/office/powerpoint/2010/main" val="2320453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BC1D9-82A9-4CF2-B80F-2805A28A2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6A358-D745-4EA4-B76A-439BAB3B5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E83DEA-7931-42B4-A339-0B97D16EF11A}"/>
              </a:ext>
            </a:extLst>
          </p:cNvPr>
          <p:cNvSpPr/>
          <p:nvPr userDrawn="1"/>
        </p:nvSpPr>
        <p:spPr>
          <a:xfrm>
            <a:off x="1607128" y="5458691"/>
            <a:ext cx="10584872" cy="1399309"/>
          </a:xfrm>
          <a:custGeom>
            <a:avLst/>
            <a:gdLst>
              <a:gd name="connsiteX0" fmla="*/ 0 w 9882909"/>
              <a:gd name="connsiteY0" fmla="*/ 0 h 1325563"/>
              <a:gd name="connsiteX1" fmla="*/ 9882909 w 9882909"/>
              <a:gd name="connsiteY1" fmla="*/ 0 h 1325563"/>
              <a:gd name="connsiteX2" fmla="*/ 9882909 w 9882909"/>
              <a:gd name="connsiteY2" fmla="*/ 1325563 h 1325563"/>
              <a:gd name="connsiteX3" fmla="*/ 0 w 9882909"/>
              <a:gd name="connsiteY3" fmla="*/ 1325563 h 1325563"/>
              <a:gd name="connsiteX4" fmla="*/ 0 w 9882909"/>
              <a:gd name="connsiteY4" fmla="*/ 0 h 1325563"/>
              <a:gd name="connsiteX0" fmla="*/ 0 w 10584872"/>
              <a:gd name="connsiteY0" fmla="*/ 27709 h 1325563"/>
              <a:gd name="connsiteX1" fmla="*/ 10584872 w 10584872"/>
              <a:gd name="connsiteY1" fmla="*/ 0 h 1325563"/>
              <a:gd name="connsiteX2" fmla="*/ 10584872 w 10584872"/>
              <a:gd name="connsiteY2" fmla="*/ 1325563 h 1325563"/>
              <a:gd name="connsiteX3" fmla="*/ 701963 w 10584872"/>
              <a:gd name="connsiteY3" fmla="*/ 1325563 h 1325563"/>
              <a:gd name="connsiteX4" fmla="*/ 0 w 10584872"/>
              <a:gd name="connsiteY4" fmla="*/ 27709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872" h="1325563">
                <a:moveTo>
                  <a:pt x="0" y="27709"/>
                </a:moveTo>
                <a:lnTo>
                  <a:pt x="10584872" y="0"/>
                </a:lnTo>
                <a:lnTo>
                  <a:pt x="10584872" y="1325563"/>
                </a:lnTo>
                <a:lnTo>
                  <a:pt x="701963" y="1325563"/>
                </a:lnTo>
                <a:lnTo>
                  <a:pt x="0" y="2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587B6-FAD9-41E1-91E7-F21511BA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8BA3C-247B-4AA8-BA7E-4535B92399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4BF12-37D2-4F16-9958-CD8CC25A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0D2C3-C210-4F36-862F-C815AFBD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4287-2BDA-4486-9614-452DC59D264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4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70DC11-22A8-1A44-81CD-D7E88A783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title card text here</a:t>
            </a:r>
          </a:p>
        </p:txBody>
      </p:sp>
    </p:spTree>
    <p:extLst>
      <p:ext uri="{BB962C8B-B14F-4D97-AF65-F5344CB8AC3E}">
        <p14:creationId xmlns:p14="http://schemas.microsoft.com/office/powerpoint/2010/main" val="25324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E45C3C-AD93-0540-83AC-402A2A4E5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266215-7FD9-CC4F-80EE-7891F2A1A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6ECAAE-F420-8840-B609-13E5FE28D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Stat Title: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3834204-ADC2-2B46-888B-8661406AB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43CB1D-D208-7F4E-B84F-3F633EA9F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Descriptor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D43A92-23E5-A441-AA14-03B645F22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1012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7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Droid Sans"/>
              <a:buChar char="●"/>
              <a:defRPr>
                <a:latin typeface="Droid Sans"/>
                <a:ea typeface="Droid Sans"/>
                <a:cs typeface="Droid Sans"/>
                <a:sym typeface="Droid Sans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○"/>
              <a:defRPr>
                <a:latin typeface="Droid Sans"/>
                <a:ea typeface="Droid Sans"/>
                <a:cs typeface="Droid Sans"/>
                <a:sym typeface="Droid Sans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■"/>
              <a:defRPr>
                <a:latin typeface="Droid Sans"/>
                <a:ea typeface="Droid Sans"/>
                <a:cs typeface="Droid Sans"/>
                <a:sym typeface="Droid Sans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●"/>
              <a:defRPr>
                <a:latin typeface="Droid Sans"/>
                <a:ea typeface="Droid Sans"/>
                <a:cs typeface="Droid Sans"/>
                <a:sym typeface="Droid Sans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○"/>
              <a:defRPr>
                <a:latin typeface="Droid Sans"/>
                <a:ea typeface="Droid Sans"/>
                <a:cs typeface="Droid Sans"/>
                <a:sym typeface="Droid Sans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■"/>
              <a:defRPr>
                <a:latin typeface="Droid Sans"/>
                <a:ea typeface="Droid Sans"/>
                <a:cs typeface="Droid Sans"/>
                <a:sym typeface="Droid Sans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●"/>
              <a:defRPr>
                <a:latin typeface="Droid Sans"/>
                <a:ea typeface="Droid Sans"/>
                <a:cs typeface="Droid Sans"/>
                <a:sym typeface="Droid Sans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Droid Sans"/>
              <a:buChar char="○"/>
              <a:defRPr>
                <a:latin typeface="Droid Sans"/>
                <a:ea typeface="Droid Sans"/>
                <a:cs typeface="Droid Sans"/>
                <a:sym typeface="Droid Sans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Droid Sans"/>
              <a:buChar char="■"/>
              <a:defRPr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275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7B54-8A43-4BB2-8168-3EBA989D8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68F7F-A5B9-49D0-939B-8D2F7EE7B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E95E-C4C8-4572-A362-C44523DA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A0097-C1CE-4174-812E-D56E9A3C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6BC9-435D-434B-A882-65020ECE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4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3A68-6D9F-4CE9-862B-D6385DD2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C00B-3CE8-4071-B662-4E3CDFED1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DDDE-C7BA-4688-AB6D-79BF956D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1D9-82A9-4CF2-B80F-2805A28A2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313E4-8934-4B42-AAFC-478EDC0D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FF875-064A-4CE4-973A-8C9FFB7C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A358-D745-4EA4-B76A-439BAB3B54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15AEB-7699-473F-850E-A46307C2E128}"/>
              </a:ext>
            </a:extLst>
          </p:cNvPr>
          <p:cNvSpPr/>
          <p:nvPr userDrawn="1"/>
        </p:nvSpPr>
        <p:spPr>
          <a:xfrm>
            <a:off x="1607128" y="5458691"/>
            <a:ext cx="10584872" cy="1399309"/>
          </a:xfrm>
          <a:custGeom>
            <a:avLst/>
            <a:gdLst>
              <a:gd name="connsiteX0" fmla="*/ 0 w 9882909"/>
              <a:gd name="connsiteY0" fmla="*/ 0 h 1325563"/>
              <a:gd name="connsiteX1" fmla="*/ 9882909 w 9882909"/>
              <a:gd name="connsiteY1" fmla="*/ 0 h 1325563"/>
              <a:gd name="connsiteX2" fmla="*/ 9882909 w 9882909"/>
              <a:gd name="connsiteY2" fmla="*/ 1325563 h 1325563"/>
              <a:gd name="connsiteX3" fmla="*/ 0 w 9882909"/>
              <a:gd name="connsiteY3" fmla="*/ 1325563 h 1325563"/>
              <a:gd name="connsiteX4" fmla="*/ 0 w 9882909"/>
              <a:gd name="connsiteY4" fmla="*/ 0 h 1325563"/>
              <a:gd name="connsiteX0" fmla="*/ 0 w 10584872"/>
              <a:gd name="connsiteY0" fmla="*/ 27709 h 1325563"/>
              <a:gd name="connsiteX1" fmla="*/ 10584872 w 10584872"/>
              <a:gd name="connsiteY1" fmla="*/ 0 h 1325563"/>
              <a:gd name="connsiteX2" fmla="*/ 10584872 w 10584872"/>
              <a:gd name="connsiteY2" fmla="*/ 1325563 h 1325563"/>
              <a:gd name="connsiteX3" fmla="*/ 701963 w 10584872"/>
              <a:gd name="connsiteY3" fmla="*/ 1325563 h 1325563"/>
              <a:gd name="connsiteX4" fmla="*/ 0 w 10584872"/>
              <a:gd name="connsiteY4" fmla="*/ 27709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872" h="1325563">
                <a:moveTo>
                  <a:pt x="0" y="27709"/>
                </a:moveTo>
                <a:lnTo>
                  <a:pt x="10584872" y="0"/>
                </a:lnTo>
                <a:lnTo>
                  <a:pt x="10584872" y="1325563"/>
                </a:lnTo>
                <a:lnTo>
                  <a:pt x="701963" y="1325563"/>
                </a:lnTo>
                <a:lnTo>
                  <a:pt x="0" y="2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6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5465-56A4-404B-94E9-66E54F95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7BB3D-A4C4-41DF-BAC2-1F95551C1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2F3D-9575-4765-96E5-C113435B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6285D-0426-4AF4-8B14-DD4EC4FB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5432-063B-40BD-91DE-EE08692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59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5CF6-A58D-453D-9246-3AAA73EC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A104-253F-4CD9-99B4-254324FB4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81839-67BB-4FF5-915B-F8AB7F343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3458D-4B76-4AA0-A11E-1DF71FB9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FEBA2-F735-42FD-B068-F6094DFF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82DC9-FAC8-4FC1-A59A-30773563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A47DE-F637-3A45-A9E1-EB7363F19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F4D1AB-7CCF-1A47-A586-00C78BB1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715282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C413-1868-4EE5-86F8-13FBC35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5780-08BD-4220-B296-CBD8CA1E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CC4A-0A56-4402-9096-49704B219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CB9F3-0F0B-4EA5-9D68-A0A7ACBF2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57D27-60E1-4C27-98CF-E1DA73FFE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60C0F-9C32-4F1C-8E42-E54B9E2C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BC079-586E-47F0-ADB5-F4102E09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F9E56-F3F2-4F8E-8D29-EF7B001F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DD43-AC64-4C09-BBFD-73205E77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7A306-1043-4C74-8CCC-67656EA7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F90D1-9FBD-4EC4-B58F-5F05C9F9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BF92C-7D45-4376-80F0-10C097F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5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0112F-DE0D-40D7-8F67-1D2EF141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BA3C-247B-4AA8-BA7E-4535B92399B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31703-7E6B-4DD7-BF65-48057B59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27EC6-4D2F-40E0-BAB6-37F0735D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4287-2BDA-4486-9614-452DC59D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8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9706-C0D8-4A26-8D2C-1218DF10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21D-DCF9-495C-AE0C-A6386D25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B2CA9-D374-4C45-9E44-EEB483F83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5E5AA-6B95-4115-9B08-3F46CA7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545D4-9071-4E66-96F3-ED02D50A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C1B3-F076-42CE-98A8-AF2267B7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4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548A-536D-4C4D-A94A-54D7EE52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EE4A3-D13F-40B1-8F78-9BDA6C938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8299A-F74D-44D7-9D65-3978136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933A9-F012-449C-9C10-74C87D45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1D9-82A9-4CF2-B80F-2805A28A27BB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35382-FE0D-4E44-AE37-CD77FBA5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4822A-4E3A-422F-9F1B-845382FD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A358-D745-4EA4-B76A-439BAB3B5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DE3EA3-FFA3-4B72-BD1B-5437C074F2B7}"/>
              </a:ext>
            </a:extLst>
          </p:cNvPr>
          <p:cNvSpPr/>
          <p:nvPr userDrawn="1"/>
        </p:nvSpPr>
        <p:spPr>
          <a:xfrm>
            <a:off x="1607128" y="5458691"/>
            <a:ext cx="10584872" cy="1399309"/>
          </a:xfrm>
          <a:custGeom>
            <a:avLst/>
            <a:gdLst>
              <a:gd name="connsiteX0" fmla="*/ 0 w 9882909"/>
              <a:gd name="connsiteY0" fmla="*/ 0 h 1325563"/>
              <a:gd name="connsiteX1" fmla="*/ 9882909 w 9882909"/>
              <a:gd name="connsiteY1" fmla="*/ 0 h 1325563"/>
              <a:gd name="connsiteX2" fmla="*/ 9882909 w 9882909"/>
              <a:gd name="connsiteY2" fmla="*/ 1325563 h 1325563"/>
              <a:gd name="connsiteX3" fmla="*/ 0 w 9882909"/>
              <a:gd name="connsiteY3" fmla="*/ 1325563 h 1325563"/>
              <a:gd name="connsiteX4" fmla="*/ 0 w 9882909"/>
              <a:gd name="connsiteY4" fmla="*/ 0 h 1325563"/>
              <a:gd name="connsiteX0" fmla="*/ 0 w 10584872"/>
              <a:gd name="connsiteY0" fmla="*/ 27709 h 1325563"/>
              <a:gd name="connsiteX1" fmla="*/ 10584872 w 10584872"/>
              <a:gd name="connsiteY1" fmla="*/ 0 h 1325563"/>
              <a:gd name="connsiteX2" fmla="*/ 10584872 w 10584872"/>
              <a:gd name="connsiteY2" fmla="*/ 1325563 h 1325563"/>
              <a:gd name="connsiteX3" fmla="*/ 701963 w 10584872"/>
              <a:gd name="connsiteY3" fmla="*/ 1325563 h 1325563"/>
              <a:gd name="connsiteX4" fmla="*/ 0 w 10584872"/>
              <a:gd name="connsiteY4" fmla="*/ 27709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872" h="1325563">
                <a:moveTo>
                  <a:pt x="0" y="27709"/>
                </a:moveTo>
                <a:lnTo>
                  <a:pt x="10584872" y="0"/>
                </a:lnTo>
                <a:lnTo>
                  <a:pt x="10584872" y="1325563"/>
                </a:lnTo>
                <a:lnTo>
                  <a:pt x="701963" y="1325563"/>
                </a:lnTo>
                <a:lnTo>
                  <a:pt x="0" y="2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5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0486-BE25-4754-AD15-0E58E500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E57E0-DDFF-4827-8510-B6646FB0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754F1-B08B-4A63-A441-88B5F09E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8A60-5582-4D21-8922-E71CC09D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ABB7-29EF-4C57-B89D-CC930717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2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B0B55-CCB6-42C7-A035-05AF88459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9DE9-C01D-4A37-8720-5EBC30F7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A5F3-573B-4A6E-AC21-09415503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06D05-F7E0-4795-96A3-5CAF0EB9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3E8FE-2524-45B4-B338-FCABD19F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70DC11-22A8-1A44-81CD-D7E88A783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title card text here</a:t>
            </a:r>
          </a:p>
        </p:txBody>
      </p:sp>
    </p:spTree>
    <p:extLst>
      <p:ext uri="{BB962C8B-B14F-4D97-AF65-F5344CB8AC3E}">
        <p14:creationId xmlns:p14="http://schemas.microsoft.com/office/powerpoint/2010/main" val="9258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50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A47DE-F637-3A45-A9E1-EB7363F19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F4D1AB-7CCF-1A47-A586-00C78BB1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44299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E45C3C-AD93-0540-83AC-402A2A4E5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266215-7FD9-CC4F-80EE-7891F2A1A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6ECAAE-F420-8840-B609-13E5FE28D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Stat Title: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3834204-ADC2-2B46-888B-8661406AB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43CB1D-D208-7F4E-B84F-3F633EA9F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Descriptor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D43A92-23E5-A441-AA14-03B645F22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3974041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B226E53-7AE0-E44F-AF20-3DE730756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main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086999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196136D-E8C7-AB48-8563-4BE3B062E2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24564F1-9164-1246-A3D7-B7AA9A9AB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2080590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2941F4-A6D6-8B40-B238-1B4385E16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5826083-A7AA-5C41-A0A7-A2774227CC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9F5A59B-4353-5947-B02F-5BD7D7B8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Title: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0935313-D76C-CC44-A32C-81E749E53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85A69B-ED0E-E644-9385-5B9D5BB2A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Descriptor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6FE2F51-81E7-4B4A-A9C7-5F57CD54B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1312761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EE61967-3E6E-724C-838B-4CD7A6174E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1C80CBA-49A5-294F-9D8D-B45E43F3D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4" y="1756101"/>
            <a:ext cx="6776982" cy="669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5051DE-D0A0-C841-91BD-C40339689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4" y="2523486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AACDD-F88C-BF4F-9790-C1E81FF57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4" y="3155699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A400E78-E1B4-3748-9C7D-9E3A62223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4" y="3827837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891DC4-5FA2-D94A-BC70-CA96F4ADD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4499975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</p:spTree>
    <p:extLst>
      <p:ext uri="{BB962C8B-B14F-4D97-AF65-F5344CB8AC3E}">
        <p14:creationId xmlns:p14="http://schemas.microsoft.com/office/powerpoint/2010/main" val="541924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-Full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94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6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B226E53-7AE0-E44F-AF20-3DE730756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main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8231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196136D-E8C7-AB48-8563-4BE3B062E2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24564F1-9164-1246-A3D7-B7AA9A9AB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21306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2941F4-A6D6-8B40-B238-1B4385E16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5826083-A7AA-5C41-A0A7-A2774227CC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Sub-title information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9F5A59B-4353-5947-B02F-5BD7D7B8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Title: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0935313-D76C-CC44-A32C-81E749E53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85A69B-ED0E-E644-9385-5B9D5BB2A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Descriptor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6FE2F51-81E7-4B4A-A9C7-5F57CD54B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733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B5077929-43BF-414D-8CE5-891446109A34}"/>
              </a:ext>
            </a:extLst>
          </p:cNvPr>
          <p:cNvSpPr/>
          <p:nvPr userDrawn="1"/>
        </p:nvSpPr>
        <p:spPr>
          <a:xfrm>
            <a:off x="9572401" y="6223000"/>
            <a:ext cx="2627480" cy="651001"/>
          </a:xfrm>
          <a:custGeom>
            <a:avLst/>
            <a:gdLst>
              <a:gd name="connsiteX0" fmla="*/ 0 w 2051538"/>
              <a:gd name="connsiteY0" fmla="*/ 501508 h 501508"/>
              <a:gd name="connsiteX1" fmla="*/ 125377 w 2051538"/>
              <a:gd name="connsiteY1" fmla="*/ 0 h 501508"/>
              <a:gd name="connsiteX2" fmla="*/ 2051538 w 2051538"/>
              <a:gd name="connsiteY2" fmla="*/ 0 h 501508"/>
              <a:gd name="connsiteX3" fmla="*/ 1926161 w 2051538"/>
              <a:gd name="connsiteY3" fmla="*/ 501508 h 501508"/>
              <a:gd name="connsiteX4" fmla="*/ 0 w 2051538"/>
              <a:gd name="connsiteY4" fmla="*/ 501508 h 501508"/>
              <a:gd name="connsiteX0" fmla="*/ 0 w 2078561"/>
              <a:gd name="connsiteY0" fmla="*/ 501508 h 501508"/>
              <a:gd name="connsiteX1" fmla="*/ 125377 w 2078561"/>
              <a:gd name="connsiteY1" fmla="*/ 0 h 501508"/>
              <a:gd name="connsiteX2" fmla="*/ 2051538 w 2078561"/>
              <a:gd name="connsiteY2" fmla="*/ 0 h 501508"/>
              <a:gd name="connsiteX3" fmla="*/ 2078561 w 2078561"/>
              <a:gd name="connsiteY3" fmla="*/ 501508 h 501508"/>
              <a:gd name="connsiteX4" fmla="*/ 0 w 2078561"/>
              <a:gd name="connsiteY4" fmla="*/ 501508 h 501508"/>
              <a:gd name="connsiteX0" fmla="*/ 0 w 2055115"/>
              <a:gd name="connsiteY0" fmla="*/ 501508 h 501508"/>
              <a:gd name="connsiteX1" fmla="*/ 125377 w 2055115"/>
              <a:gd name="connsiteY1" fmla="*/ 0 h 501508"/>
              <a:gd name="connsiteX2" fmla="*/ 2051538 w 2055115"/>
              <a:gd name="connsiteY2" fmla="*/ 0 h 501508"/>
              <a:gd name="connsiteX3" fmla="*/ 2055115 w 2055115"/>
              <a:gd name="connsiteY3" fmla="*/ 501508 h 501508"/>
              <a:gd name="connsiteX4" fmla="*/ 0 w 2055115"/>
              <a:gd name="connsiteY4" fmla="*/ 501508 h 501508"/>
              <a:gd name="connsiteX0" fmla="*/ 0 w 2219238"/>
              <a:gd name="connsiteY0" fmla="*/ 513231 h 513231"/>
              <a:gd name="connsiteX1" fmla="*/ 289500 w 2219238"/>
              <a:gd name="connsiteY1" fmla="*/ 0 h 513231"/>
              <a:gd name="connsiteX2" fmla="*/ 2215661 w 2219238"/>
              <a:gd name="connsiteY2" fmla="*/ 0 h 513231"/>
              <a:gd name="connsiteX3" fmla="*/ 2219238 w 2219238"/>
              <a:gd name="connsiteY3" fmla="*/ 501508 h 513231"/>
              <a:gd name="connsiteX4" fmla="*/ 0 w 2219238"/>
              <a:gd name="connsiteY4" fmla="*/ 513231 h 513231"/>
              <a:gd name="connsiteX0" fmla="*/ 0 w 2308368"/>
              <a:gd name="connsiteY0" fmla="*/ 508192 h 508192"/>
              <a:gd name="connsiteX1" fmla="*/ 378630 w 2308368"/>
              <a:gd name="connsiteY1" fmla="*/ 0 h 508192"/>
              <a:gd name="connsiteX2" fmla="*/ 2304791 w 2308368"/>
              <a:gd name="connsiteY2" fmla="*/ 0 h 508192"/>
              <a:gd name="connsiteX3" fmla="*/ 2308368 w 2308368"/>
              <a:gd name="connsiteY3" fmla="*/ 501508 h 508192"/>
              <a:gd name="connsiteX4" fmla="*/ 0 w 2308368"/>
              <a:gd name="connsiteY4" fmla="*/ 508192 h 508192"/>
              <a:gd name="connsiteX0" fmla="*/ 0 w 2313939"/>
              <a:gd name="connsiteY0" fmla="*/ 508192 h 508192"/>
              <a:gd name="connsiteX1" fmla="*/ 378630 w 2313939"/>
              <a:gd name="connsiteY1" fmla="*/ 0 h 508192"/>
              <a:gd name="connsiteX2" fmla="*/ 2304791 w 2313939"/>
              <a:gd name="connsiteY2" fmla="*/ 0 h 508192"/>
              <a:gd name="connsiteX3" fmla="*/ 2313939 w 2313939"/>
              <a:gd name="connsiteY3" fmla="*/ 501508 h 508192"/>
              <a:gd name="connsiteX4" fmla="*/ 0 w 2313939"/>
              <a:gd name="connsiteY4" fmla="*/ 508192 h 508192"/>
              <a:gd name="connsiteX0" fmla="*/ 0 w 2313939"/>
              <a:gd name="connsiteY0" fmla="*/ 508192 h 511587"/>
              <a:gd name="connsiteX1" fmla="*/ 378630 w 2313939"/>
              <a:gd name="connsiteY1" fmla="*/ 0 h 511587"/>
              <a:gd name="connsiteX2" fmla="*/ 2304791 w 2313939"/>
              <a:gd name="connsiteY2" fmla="*/ 0 h 511587"/>
              <a:gd name="connsiteX3" fmla="*/ 2313939 w 2313939"/>
              <a:gd name="connsiteY3" fmla="*/ 511587 h 511587"/>
              <a:gd name="connsiteX4" fmla="*/ 0 w 2313939"/>
              <a:gd name="connsiteY4" fmla="*/ 508192 h 511587"/>
              <a:gd name="connsiteX0" fmla="*/ 0 w 2304998"/>
              <a:gd name="connsiteY0" fmla="*/ 508192 h 516626"/>
              <a:gd name="connsiteX1" fmla="*/ 378630 w 2304998"/>
              <a:gd name="connsiteY1" fmla="*/ 0 h 516626"/>
              <a:gd name="connsiteX2" fmla="*/ 2304791 w 2304998"/>
              <a:gd name="connsiteY2" fmla="*/ 0 h 516626"/>
              <a:gd name="connsiteX3" fmla="*/ 2302798 w 2304998"/>
              <a:gd name="connsiteY3" fmla="*/ 516626 h 516626"/>
              <a:gd name="connsiteX4" fmla="*/ 0 w 2304998"/>
              <a:gd name="connsiteY4" fmla="*/ 508192 h 51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998" h="516626">
                <a:moveTo>
                  <a:pt x="0" y="508192"/>
                </a:moveTo>
                <a:lnTo>
                  <a:pt x="378630" y="0"/>
                </a:lnTo>
                <a:lnTo>
                  <a:pt x="2304791" y="0"/>
                </a:lnTo>
                <a:cubicBezTo>
                  <a:pt x="2305983" y="167169"/>
                  <a:pt x="2301606" y="349457"/>
                  <a:pt x="2302798" y="516626"/>
                </a:cubicBezTo>
                <a:lnTo>
                  <a:pt x="0" y="508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0AB50-BD4C-1446-95AA-91394924F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00" y="6265638"/>
            <a:ext cx="1976939" cy="573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937EB-3798-B844-830B-29DDF10761B1}"/>
              </a:ext>
            </a:extLst>
          </p:cNvPr>
          <p:cNvSpPr txBox="1"/>
          <p:nvPr userDrawn="1"/>
        </p:nvSpPr>
        <p:spPr>
          <a:xfrm>
            <a:off x="3736622" y="119662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0609D-B3C4-2449-84AA-A124BA3EA7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00" y="6284688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2E155-AEA3-1047-B7FC-3D9BD16E5D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62" y="6292992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0609D-B3C4-2449-84AA-A124BA3EA7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00" y="6284688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9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0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1" r:id="rId3"/>
    <p:sldLayoutId id="2147483693" r:id="rId4"/>
    <p:sldLayoutId id="2147483694" r:id="rId5"/>
    <p:sldLayoutId id="2147483695" r:id="rId6"/>
    <p:sldLayoutId id="2147483689" r:id="rId7"/>
    <p:sldLayoutId id="2147483690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2E155-AEA3-1047-B7FC-3D9BD16E5D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62" y="6292992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2E155-AEA3-1047-B7FC-3D9BD16E5D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262" y="6292992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CA384-40B6-47F4-A07D-A846010A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76F12-549C-4302-83E8-1F5CF461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269D-1BC1-4768-B39E-BA9610C7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D73A-812A-4C18-B015-BDB49BF58CF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261A-0EDE-4957-ACF9-8C84B1FE3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96914-F08C-4A35-82E1-4CBE35C5C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30FC-E756-4383-88F2-9C2133D2C2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550C1-2C96-4DB6-84BD-328DE31A5F0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62" y="6292992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l:425-353-RIDE%20(7433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A4E13-781A-424B-ABEC-C8E28800C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2418518"/>
            <a:ext cx="7006343" cy="398048"/>
          </a:xfrm>
        </p:spPr>
        <p:txBody>
          <a:bodyPr/>
          <a:lstStyle/>
          <a:p>
            <a:r>
              <a:rPr lang="en-US"/>
              <a:t>Changes for Riders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B664E-E676-464A-9E44-FE2DDF9EC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735648"/>
            <a:ext cx="7006343" cy="1404805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/>
                <a:cs typeface="Arial"/>
              </a:rPr>
              <a:t>Sept. 14, 2024 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Service Change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5B4F2E1-31AF-44BD-AA49-8C3E8B3B25C0}"/>
              </a:ext>
            </a:extLst>
          </p:cNvPr>
          <p:cNvSpPr txBox="1">
            <a:spLocks/>
          </p:cNvSpPr>
          <p:nvPr/>
        </p:nvSpPr>
        <p:spPr>
          <a:xfrm>
            <a:off x="506412" y="4639863"/>
            <a:ext cx="7006343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Edmonds Civic Roundtable – Sept. 5</a:t>
            </a:r>
          </a:p>
        </p:txBody>
      </p:sp>
    </p:spTree>
    <p:extLst>
      <p:ext uri="{BB962C8B-B14F-4D97-AF65-F5344CB8AC3E}">
        <p14:creationId xmlns:p14="http://schemas.microsoft.com/office/powerpoint/2010/main" val="122479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88BEE-AD09-43DF-B50C-90B05B02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59" y="1149293"/>
            <a:ext cx="5419241" cy="3604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5260-9617-C74C-A692-97493B95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Edmonds Area Bus Service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92B2B-B76F-7346-8F35-894C3EF52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11371551" cy="398048"/>
          </a:xfrm>
        </p:spPr>
        <p:txBody>
          <a:bodyPr lIns="91440" tIns="45720" rIns="91440" bIns="45720" anchor="t"/>
          <a:lstStyle/>
          <a:p>
            <a:r>
              <a:rPr lang="en-US" sz="2200" b="1" dirty="0"/>
              <a:t>What’s changing?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Eliminated routes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405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416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871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Routes with path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Swift Blue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New routes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909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Check your schedule!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Minor changes to most routes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Service increases on 102, 119, 130, Swift Blue and Swift Orange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86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Eliminated routes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5589587" cy="3980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405 &amp; 871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BFC0CB-B54C-F14E-74A4-17C4B7587BBA}"/>
              </a:ext>
            </a:extLst>
          </p:cNvPr>
          <p:cNvSpPr txBox="1">
            <a:spLocks/>
          </p:cNvSpPr>
          <p:nvPr/>
        </p:nvSpPr>
        <p:spPr>
          <a:xfrm>
            <a:off x="506411" y="1547341"/>
            <a:ext cx="558958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u="sng" dirty="0"/>
              <a:t>Your new route could be…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102 + Link 1 Line at LCC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119 + Link 1 Line at MLT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130 + Link 1 Line at MLT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Swift Blue 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318F0E-AA4B-4FCD-C067-E312F695E500}"/>
              </a:ext>
            </a:extLst>
          </p:cNvPr>
          <p:cNvSpPr txBox="1">
            <a:spLocks/>
          </p:cNvSpPr>
          <p:nvPr/>
        </p:nvSpPr>
        <p:spPr>
          <a:xfrm>
            <a:off x="506411" y="3429000"/>
            <a:ext cx="6171481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/>
              <a:t>Service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102: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All days </a:t>
            </a:r>
            <a:r>
              <a:rPr lang="en-US" sz="1800" dirty="0">
                <a:solidFill>
                  <a:schemeClr val="accent3"/>
                </a:solidFill>
              </a:rPr>
              <a:t>– 30 min service all day, hourly at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119:</a:t>
            </a:r>
            <a:endParaRPr lang="en-US" sz="1800" dirty="0">
              <a:cs typeface="Arial"/>
            </a:endParaRP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Weekday </a:t>
            </a:r>
            <a:r>
              <a:rPr lang="en-US" sz="1800" dirty="0">
                <a:solidFill>
                  <a:schemeClr val="accent3"/>
                </a:solidFill>
              </a:rPr>
              <a:t>– 30 min service at peak times, hourly service off peak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Weekend – </a:t>
            </a:r>
            <a:r>
              <a:rPr lang="en-US" sz="1800" dirty="0">
                <a:solidFill>
                  <a:schemeClr val="accent3"/>
                </a:solidFill>
              </a:rPr>
              <a:t>hourly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130:</a:t>
            </a:r>
            <a:endParaRPr lang="en-US" sz="1800" dirty="0">
              <a:cs typeface="Arial"/>
            </a:endParaRP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Weekday </a:t>
            </a:r>
            <a:r>
              <a:rPr lang="en-US" sz="1800" dirty="0">
                <a:solidFill>
                  <a:schemeClr val="accent3"/>
                </a:solidFill>
              </a:rPr>
              <a:t>– 30 min service at peak times, hourly service off peak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Weekend – </a:t>
            </a:r>
            <a:r>
              <a:rPr lang="en-US" sz="1800" dirty="0">
                <a:solidFill>
                  <a:schemeClr val="accent3"/>
                </a:solidFill>
              </a:rPr>
              <a:t>hourly service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pic>
        <p:nvPicPr>
          <p:cNvPr id="7" name="Picture 6" descr="A map of a bus stop&#10;&#10;Description automatically generated">
            <a:extLst>
              <a:ext uri="{FF2B5EF4-FFF2-40B4-BE49-F238E27FC236}">
                <a16:creationId xmlns:a16="http://schemas.microsoft.com/office/drawing/2014/main" id="{5417B26D-527F-4EE7-83DF-1762C043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25" y="0"/>
            <a:ext cx="541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4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Routes with changes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5589587" cy="3980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416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BFC0CB-B54C-F14E-74A4-17C4B7587BBA}"/>
              </a:ext>
            </a:extLst>
          </p:cNvPr>
          <p:cNvSpPr txBox="1">
            <a:spLocks/>
          </p:cNvSpPr>
          <p:nvPr/>
        </p:nvSpPr>
        <p:spPr>
          <a:xfrm>
            <a:off x="506411" y="1547341"/>
            <a:ext cx="558958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u="sng" dirty="0"/>
              <a:t>Your new route could be…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909 + Link 1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Swift Blue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318F0E-AA4B-4FCD-C067-E312F695E500}"/>
              </a:ext>
            </a:extLst>
          </p:cNvPr>
          <p:cNvSpPr txBox="1">
            <a:spLocks/>
          </p:cNvSpPr>
          <p:nvPr/>
        </p:nvSpPr>
        <p:spPr>
          <a:xfrm>
            <a:off x="506411" y="3229976"/>
            <a:ext cx="5127771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Service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909:</a:t>
            </a:r>
            <a:endParaRPr lang="en-US" sz="2000" dirty="0">
              <a:cs typeface="Arial"/>
            </a:endParaRP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All days </a:t>
            </a:r>
            <a:r>
              <a:rPr lang="en-US" sz="2000" dirty="0">
                <a:solidFill>
                  <a:schemeClr val="accent3"/>
                </a:solidFill>
              </a:rPr>
              <a:t>– ~ every 50 minutes, timed with the ferry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Swift Blue Line: 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Weekday</a:t>
            </a:r>
            <a:r>
              <a:rPr lang="en-US" sz="2000" dirty="0">
                <a:solidFill>
                  <a:schemeClr val="accent3"/>
                </a:solidFill>
              </a:rPr>
              <a:t> – 10 min service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Early morning, evening, &amp; weekend</a:t>
            </a:r>
            <a:r>
              <a:rPr lang="en-US" sz="2000" dirty="0">
                <a:solidFill>
                  <a:schemeClr val="accent3"/>
                </a:solidFill>
              </a:rPr>
              <a:t> – 15-20 min service</a:t>
            </a:r>
          </a:p>
          <a:p>
            <a:pPr lvl="1"/>
            <a:endParaRPr lang="en-US" dirty="0"/>
          </a:p>
        </p:txBody>
      </p:sp>
      <p:pic>
        <p:nvPicPr>
          <p:cNvPr id="6" name="Picture 5" descr="A map of a bus route&#10;&#10;Description automatically generated">
            <a:extLst>
              <a:ext uri="{FF2B5EF4-FFF2-40B4-BE49-F238E27FC236}">
                <a16:creationId xmlns:a16="http://schemas.microsoft.com/office/drawing/2014/main" id="{F166855D-DE29-4B5C-BC96-72BA95E59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15" y="0"/>
            <a:ext cx="6232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Routes with changes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5589587" cy="3980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BFC0CB-B54C-F14E-74A4-17C4B7587BBA}"/>
              </a:ext>
            </a:extLst>
          </p:cNvPr>
          <p:cNvSpPr txBox="1">
            <a:spLocks/>
          </p:cNvSpPr>
          <p:nvPr/>
        </p:nvSpPr>
        <p:spPr>
          <a:xfrm>
            <a:off x="506411" y="1547341"/>
            <a:ext cx="558958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i="1" u="sng" dirty="0"/>
              <a:t>Your new route could be…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909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318F0E-AA4B-4FCD-C067-E312F695E500}"/>
              </a:ext>
            </a:extLst>
          </p:cNvPr>
          <p:cNvSpPr txBox="1">
            <a:spLocks/>
          </p:cNvSpPr>
          <p:nvPr/>
        </p:nvSpPr>
        <p:spPr>
          <a:xfrm>
            <a:off x="506411" y="2823106"/>
            <a:ext cx="4437750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Service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130:</a:t>
            </a:r>
            <a:endParaRPr lang="en-US" sz="2000" dirty="0">
              <a:cs typeface="Arial"/>
            </a:endParaRP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Weekday </a:t>
            </a:r>
            <a:r>
              <a:rPr lang="en-US" sz="2000" dirty="0">
                <a:solidFill>
                  <a:schemeClr val="accent3"/>
                </a:solidFill>
              </a:rPr>
              <a:t>– 30 min service at peak times, hourly service off peak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Weekend – </a:t>
            </a:r>
            <a:r>
              <a:rPr lang="en-US" sz="2000" dirty="0">
                <a:solidFill>
                  <a:schemeClr val="accent3"/>
                </a:solidFill>
              </a:rPr>
              <a:t>hourly service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909:</a:t>
            </a:r>
            <a:endParaRPr lang="en-US" sz="2000" dirty="0">
              <a:cs typeface="Arial"/>
            </a:endParaRP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All days </a:t>
            </a:r>
            <a:r>
              <a:rPr lang="en-US" sz="2000" dirty="0">
                <a:solidFill>
                  <a:schemeClr val="accent3"/>
                </a:solidFill>
              </a:rPr>
              <a:t>– ~ every 50 minutes, timed with the ferry schedule</a:t>
            </a:r>
          </a:p>
          <a:p>
            <a:pPr lvl="1"/>
            <a:endParaRPr lang="en-US" sz="2200" dirty="0"/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592D37E2-05D2-4CC2-9D7E-A3B50F0BC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2" y="0"/>
            <a:ext cx="6849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Routes with changes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5589587" cy="3980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Swift Blue Line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BFC0CB-B54C-F14E-74A4-17C4B7587BBA}"/>
              </a:ext>
            </a:extLst>
          </p:cNvPr>
          <p:cNvSpPr txBox="1">
            <a:spLocks/>
          </p:cNvSpPr>
          <p:nvPr/>
        </p:nvSpPr>
        <p:spPr>
          <a:xfrm>
            <a:off x="506411" y="1547341"/>
            <a:ext cx="558958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Extension from Aurora Village Transit Center to Shoreline North/185th 1 Line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318F0E-AA4B-4FCD-C067-E312F695E500}"/>
              </a:ext>
            </a:extLst>
          </p:cNvPr>
          <p:cNvSpPr txBox="1">
            <a:spLocks/>
          </p:cNvSpPr>
          <p:nvPr/>
        </p:nvSpPr>
        <p:spPr>
          <a:xfrm>
            <a:off x="506411" y="2823106"/>
            <a:ext cx="4437750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Service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Swift Blue Line: 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Weekday</a:t>
            </a:r>
            <a:r>
              <a:rPr lang="en-US" sz="2000" dirty="0">
                <a:solidFill>
                  <a:schemeClr val="accent3"/>
                </a:solidFill>
              </a:rPr>
              <a:t> – 10 min service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Early morning, evening, &amp; weekend</a:t>
            </a:r>
            <a:r>
              <a:rPr lang="en-US" sz="2000" dirty="0">
                <a:solidFill>
                  <a:schemeClr val="accent3"/>
                </a:solidFill>
              </a:rPr>
              <a:t> – 15-20 min service</a:t>
            </a:r>
          </a:p>
          <a:p>
            <a:pPr lvl="1"/>
            <a:endParaRPr lang="en-US" sz="2200" dirty="0"/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49E18937-3BB7-47FE-AB16-C1EF888A0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0F2FAE-B296-4584-A09C-F00C0FE694B0}"/>
              </a:ext>
            </a:extLst>
          </p:cNvPr>
          <p:cNvSpPr/>
          <p:nvPr/>
        </p:nvSpPr>
        <p:spPr>
          <a:xfrm>
            <a:off x="7250545" y="5920509"/>
            <a:ext cx="2706255" cy="923636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New Routes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5589587" cy="3980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909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9FA03E-D9DB-DD06-A872-328353A65172}"/>
              </a:ext>
            </a:extLst>
          </p:cNvPr>
          <p:cNvSpPr txBox="1">
            <a:spLocks/>
          </p:cNvSpPr>
          <p:nvPr/>
        </p:nvSpPr>
        <p:spPr>
          <a:xfrm>
            <a:off x="506412" y="1547341"/>
            <a:ext cx="3899334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Connection to MLT 1 Line station</a:t>
            </a:r>
          </a:p>
          <a:p>
            <a:r>
              <a:rPr lang="en-US" sz="2200" b="1" i="1" u="sng" dirty="0"/>
              <a:t>If you ride…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416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909:</a:t>
            </a:r>
            <a:endParaRPr lang="en-US" sz="2000" dirty="0">
              <a:cs typeface="Arial"/>
            </a:endParaRP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All days </a:t>
            </a:r>
            <a:r>
              <a:rPr lang="en-US" sz="2000" dirty="0">
                <a:solidFill>
                  <a:schemeClr val="accent3"/>
                </a:solidFill>
              </a:rPr>
              <a:t>– ~ every 50 minutes, timed with the ferry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61FB56-3533-1452-A7A5-EBB94DFEDA20}"/>
              </a:ext>
            </a:extLst>
          </p:cNvPr>
          <p:cNvSpPr txBox="1">
            <a:spLocks/>
          </p:cNvSpPr>
          <p:nvPr/>
        </p:nvSpPr>
        <p:spPr>
          <a:xfrm>
            <a:off x="506412" y="3506596"/>
            <a:ext cx="6656389" cy="7259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Service characteristics:</a:t>
            </a:r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C1336892-A8E4-410F-BF4C-8CFBFB61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0" y="0"/>
            <a:ext cx="7629150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 dirty="0"/>
              <a:t>Park &amp; Rides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443C9-DF15-49CE-8811-D0B3139A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23" y="1587355"/>
            <a:ext cx="3724275" cy="29813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7B64FC-843A-4871-B7CF-8DE289E9DD48}"/>
              </a:ext>
            </a:extLst>
          </p:cNvPr>
          <p:cNvSpPr txBox="1">
            <a:spLocks/>
          </p:cNvSpPr>
          <p:nvPr/>
        </p:nvSpPr>
        <p:spPr>
          <a:xfrm>
            <a:off x="503393" y="1031648"/>
            <a:ext cx="3899334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Edmonds Park &amp; Ride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BAF6D4-D539-44E0-B8A1-85C19FE9F01E}"/>
              </a:ext>
            </a:extLst>
          </p:cNvPr>
          <p:cNvSpPr txBox="1">
            <a:spLocks/>
          </p:cNvSpPr>
          <p:nvPr/>
        </p:nvSpPr>
        <p:spPr>
          <a:xfrm>
            <a:off x="503393" y="4783993"/>
            <a:ext cx="4244098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Eliminated routes: 405, 871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Continues to serve: 102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Nearby </a:t>
            </a:r>
            <a:r>
              <a:rPr lang="en-US" sz="2200" dirty="0"/>
              <a:t>routes: Swift Blue Line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49BE1-32F1-452E-B657-DCAD38E3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81" y="1582698"/>
            <a:ext cx="3113291" cy="29859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C07988-142B-43D8-A669-DEBFFAAEF83E}"/>
              </a:ext>
            </a:extLst>
          </p:cNvPr>
          <p:cNvSpPr txBox="1">
            <a:spLocks/>
          </p:cNvSpPr>
          <p:nvPr/>
        </p:nvSpPr>
        <p:spPr>
          <a:xfrm>
            <a:off x="6876281" y="1029320"/>
            <a:ext cx="3899334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Edmonds Station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40E3CA0-1082-4C01-AD32-C8CE4928DCA9}"/>
              </a:ext>
            </a:extLst>
          </p:cNvPr>
          <p:cNvSpPr txBox="1">
            <a:spLocks/>
          </p:cNvSpPr>
          <p:nvPr/>
        </p:nvSpPr>
        <p:spPr>
          <a:xfrm>
            <a:off x="6770266" y="4783993"/>
            <a:ext cx="4244098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Eliminated routes: 416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Continues to serve: 102, 130, 166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New routes: 909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858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5589587" cy="398048"/>
          </a:xfrm>
        </p:spPr>
        <p:txBody>
          <a:bodyPr/>
          <a:lstStyle/>
          <a:p>
            <a:r>
              <a:rPr lang="en-US" sz="3600" dirty="0"/>
              <a:t>Service in Edmonds</a:t>
            </a:r>
          </a:p>
        </p:txBody>
      </p:sp>
      <p:pic>
        <p:nvPicPr>
          <p:cNvPr id="6" name="Picture 5" descr="A map of a bus route&#10;&#10;Description automatically generated">
            <a:extLst>
              <a:ext uri="{FF2B5EF4-FFF2-40B4-BE49-F238E27FC236}">
                <a16:creationId xmlns:a16="http://schemas.microsoft.com/office/drawing/2014/main" id="{6108077B-FE13-47B7-ACC7-EFD312EA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4"/>
          <a:stretch/>
        </p:blipFill>
        <p:spPr>
          <a:xfrm>
            <a:off x="6118641" y="0"/>
            <a:ext cx="6073359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4C4B54-BD6E-4B65-9FE6-51FEDD8117CE}"/>
              </a:ext>
            </a:extLst>
          </p:cNvPr>
          <p:cNvSpPr txBox="1">
            <a:spLocks/>
          </p:cNvSpPr>
          <p:nvPr/>
        </p:nvSpPr>
        <p:spPr>
          <a:xfrm>
            <a:off x="506412" y="1085523"/>
            <a:ext cx="467518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How to connect with light 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Lynnwood City Center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102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114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166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Swift Orange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Zip Alderwood Shuttle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Mountlake Terrace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130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909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Shoreline North/185th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Swift Blue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851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Future changes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6E7780-D93F-CE52-4941-2AD08CA0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10606101" cy="398048"/>
          </a:xfrm>
        </p:spPr>
        <p:txBody>
          <a:bodyPr lIns="91440" tIns="45720" rIns="91440" bIns="45720" anchor="t"/>
          <a:lstStyle/>
          <a:p>
            <a:r>
              <a:rPr lang="en-US" sz="2200"/>
              <a:t>Transit Changes in 2024 and Beyond  - </a:t>
            </a:r>
            <a:r>
              <a:rPr lang="en-US" sz="2200" b="1"/>
              <a:t>communitytransit.org/</a:t>
            </a:r>
            <a:r>
              <a:rPr lang="en-US" sz="2200" b="1" err="1"/>
              <a:t>transitchanges</a:t>
            </a:r>
            <a:endParaRPr lang="en-US" err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Continued increases in service through 2026</a:t>
            </a:r>
            <a:endParaRPr lang="en-US" sz="2200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3"/>
                </a:solidFill>
              </a:rPr>
              <a:t>21% more service hours will be added</a:t>
            </a:r>
            <a:endParaRPr lang="en-US" sz="2200">
              <a:solidFill>
                <a:schemeClr val="accent3"/>
              </a:solidFill>
              <a:cs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3"/>
                </a:solidFill>
              </a:rPr>
              <a:t>Improvements are scheduled through the service area</a:t>
            </a:r>
            <a:endParaRPr lang="en-US" sz="2200">
              <a:solidFill>
                <a:schemeClr val="accent3"/>
              </a:solidFill>
              <a:cs typeface="Arial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3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3"/>
                </a:solidFill>
              </a:rPr>
              <a:t>13 more routes scheduled for more frequent service (30 min. or better on various days of the week)</a:t>
            </a:r>
            <a:endParaRPr lang="en-US" sz="2200">
              <a:solidFill>
                <a:schemeClr val="accent3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8623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F2E003-5E59-4FD8-AFB8-307E4A62805D}"/>
              </a:ext>
            </a:extLst>
          </p:cNvPr>
          <p:cNvSpPr txBox="1">
            <a:spLocks/>
          </p:cNvSpPr>
          <p:nvPr/>
        </p:nvSpPr>
        <p:spPr>
          <a:xfrm>
            <a:off x="839787" y="457200"/>
            <a:ext cx="9651732" cy="37977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learn more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1388B-F07E-4065-995B-BD8F52795DB4}"/>
              </a:ext>
            </a:extLst>
          </p:cNvPr>
          <p:cNvSpPr txBox="1"/>
          <p:nvPr/>
        </p:nvSpPr>
        <p:spPr>
          <a:xfrm>
            <a:off x="955186" y="1577280"/>
            <a:ext cx="7035876" cy="4108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Visit </a:t>
            </a:r>
            <a:r>
              <a:rPr lang="en-US" sz="3800" b="1">
                <a:solidFill>
                  <a:srgbClr val="000000"/>
                </a:solidFill>
                <a:latin typeface="Arial"/>
                <a:cs typeface="Arial"/>
              </a:rPr>
              <a:t>ctgo.org/sept2024</a:t>
            </a:r>
            <a:endParaRPr lang="en-US" sz="3200" b="1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videos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your new route options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maps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routes being eliminated and replaced with new routes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425-353-RIDE (7433)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My Trip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Maps &amp; Schedules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qr code with a logo&#10;&#10;Description automatically generated">
            <a:extLst>
              <a:ext uri="{FF2B5EF4-FFF2-40B4-BE49-F238E27FC236}">
                <a16:creationId xmlns:a16="http://schemas.microsoft.com/office/drawing/2014/main" id="{9E5CCDD7-77EB-2BA0-954C-63704FC1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51" y="1565695"/>
            <a:ext cx="3784121" cy="37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07D0-B329-44C4-8EA9-64CBB78E3A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115" y="289624"/>
            <a:ext cx="10205207" cy="755178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Agenda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3027976-02A9-4888-B668-4DBF445A6E05}"/>
              </a:ext>
            </a:extLst>
          </p:cNvPr>
          <p:cNvSpPr txBox="1">
            <a:spLocks/>
          </p:cNvSpPr>
          <p:nvPr/>
        </p:nvSpPr>
        <p:spPr>
          <a:xfrm>
            <a:off x="369115" y="1167237"/>
            <a:ext cx="6936849" cy="36833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BFE7FF"/>
                </a:solidFill>
              </a:rPr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BFE7FF"/>
                </a:solidFill>
              </a:rPr>
              <a:t>CT service and how to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BFE7FF"/>
                </a:solidFill>
              </a:rPr>
              <a:t>Service change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BFE7FF"/>
                </a:solidFill>
              </a:rPr>
              <a:t>Edmonds area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BFE7FF"/>
                </a:solidFill>
              </a:rPr>
              <a:t>How to learn more</a:t>
            </a:r>
          </a:p>
        </p:txBody>
      </p:sp>
    </p:spTree>
    <p:extLst>
      <p:ext uri="{BB962C8B-B14F-4D97-AF65-F5344CB8AC3E}">
        <p14:creationId xmlns:p14="http://schemas.microsoft.com/office/powerpoint/2010/main" val="3792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F2E003-5E59-4FD8-AFB8-307E4A62805D}"/>
              </a:ext>
            </a:extLst>
          </p:cNvPr>
          <p:cNvSpPr txBox="1">
            <a:spLocks/>
          </p:cNvSpPr>
          <p:nvPr/>
        </p:nvSpPr>
        <p:spPr>
          <a:xfrm>
            <a:off x="839787" y="457200"/>
            <a:ext cx="9651732" cy="37977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Future opportunities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1388B-F07E-4065-995B-BD8F52795DB4}"/>
              </a:ext>
            </a:extLst>
          </p:cNvPr>
          <p:cNvSpPr txBox="1"/>
          <p:nvPr/>
        </p:nvSpPr>
        <p:spPr>
          <a:xfrm>
            <a:off x="955186" y="1577280"/>
            <a:ext cx="7035876" cy="4108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Sept. 30: Bus tour for seniors from Edmonds Waterfront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TBD: Second bus tour for seniors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E6D43-E04C-4656-B3B1-BE63930BA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305" y="2907334"/>
            <a:ext cx="7719389" cy="1043332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364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21">
        <p:fade/>
      </p:transition>
    </mc:Choice>
    <mc:Fallback xmlns="">
      <p:transition spd="med" advTm="113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C19D95-EEA8-4D78-A4E2-21F90418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Transit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60127-AD63-4EC0-8FD2-4EE3012CC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Getting you from where you are to where you want to be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8C6B044-262C-4542-9E02-C11962EB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3491672"/>
            <a:ext cx="1965854" cy="1965854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4D0320C-D624-4D66-92A5-34D25AB39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8" y="3765628"/>
            <a:ext cx="1547284" cy="1547284"/>
          </a:xfrm>
          <a:prstGeom prst="rect">
            <a:avLst/>
          </a:prstGeom>
        </p:spPr>
      </p:pic>
      <p:pic>
        <p:nvPicPr>
          <p:cNvPr id="18" name="Picture 17" descr="A picture containing qr code&#10;&#10;Description automatically generated">
            <a:extLst>
              <a:ext uri="{FF2B5EF4-FFF2-40B4-BE49-F238E27FC236}">
                <a16:creationId xmlns:a16="http://schemas.microsoft.com/office/drawing/2014/main" id="{70A52AA0-7448-4469-A597-1EFBC9D58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15" y="2400300"/>
            <a:ext cx="1784350" cy="178435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566BA7F-CEAC-4E12-9674-D64160ED3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1245658"/>
            <a:ext cx="1547283" cy="1547283"/>
          </a:xfrm>
          <a:prstGeom prst="rect">
            <a:avLst/>
          </a:prstGeom>
        </p:spPr>
      </p:pic>
      <p:pic>
        <p:nvPicPr>
          <p:cNvPr id="22" name="Picture 2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A50082EF-4D82-49BD-A69D-7BBA98AC1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5" y="4939964"/>
            <a:ext cx="2088091" cy="2088091"/>
          </a:xfrm>
          <a:prstGeom prst="rect">
            <a:avLst/>
          </a:prstGeom>
        </p:spPr>
      </p:pic>
      <p:pic>
        <p:nvPicPr>
          <p:cNvPr id="24" name="Picture 2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C8EE2D-CCFE-433A-B92A-5B95928B3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2245255"/>
            <a:ext cx="1965854" cy="196585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7715A7C-7D8C-4665-9700-982012D73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638300"/>
            <a:ext cx="762000" cy="762000"/>
          </a:xfrm>
          <a:prstGeom prst="rect">
            <a:avLst/>
          </a:prstGeom>
        </p:spPr>
      </p:pic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30C7D5C-FB0D-40CB-80D8-52F5C64E31AC}"/>
              </a:ext>
            </a:extLst>
          </p:cNvPr>
          <p:cNvSpPr txBox="1">
            <a:spLocks/>
          </p:cNvSpPr>
          <p:nvPr/>
        </p:nvSpPr>
        <p:spPr>
          <a:xfrm>
            <a:off x="2767271" y="1816418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D14B0A3-3D21-499E-820A-9D4A37F7A3F3}"/>
              </a:ext>
            </a:extLst>
          </p:cNvPr>
          <p:cNvSpPr txBox="1">
            <a:spLocks/>
          </p:cNvSpPr>
          <p:nvPr/>
        </p:nvSpPr>
        <p:spPr>
          <a:xfrm>
            <a:off x="2767271" y="2983326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Swift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D8A8073-76D8-4E41-8188-4EE949339ECA}"/>
              </a:ext>
            </a:extLst>
          </p:cNvPr>
          <p:cNvSpPr txBox="1">
            <a:spLocks/>
          </p:cNvSpPr>
          <p:nvPr/>
        </p:nvSpPr>
        <p:spPr>
          <a:xfrm>
            <a:off x="2767271" y="4211109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C59ADB-4124-4E8C-BE6C-532228CD1B19}"/>
              </a:ext>
            </a:extLst>
          </p:cNvPr>
          <p:cNvSpPr txBox="1">
            <a:spLocks/>
          </p:cNvSpPr>
          <p:nvPr/>
        </p:nvSpPr>
        <p:spPr>
          <a:xfrm>
            <a:off x="2767271" y="5664672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Vanpool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70BE0E27-E805-4A8A-81E5-925028FF56F0}"/>
              </a:ext>
            </a:extLst>
          </p:cNvPr>
          <p:cNvSpPr txBox="1">
            <a:spLocks/>
          </p:cNvSpPr>
          <p:nvPr/>
        </p:nvSpPr>
        <p:spPr>
          <a:xfrm>
            <a:off x="7778458" y="1791279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Zip Alderwood Shuttle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2E9B06F-E397-40C3-BEDF-91C31CF44385}"/>
              </a:ext>
            </a:extLst>
          </p:cNvPr>
          <p:cNvSpPr txBox="1">
            <a:spLocks/>
          </p:cNvSpPr>
          <p:nvPr/>
        </p:nvSpPr>
        <p:spPr>
          <a:xfrm>
            <a:off x="7842510" y="2983326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 &amp; Rides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313FB6D-ADF0-4950-AC58-8872BDED2A75}"/>
              </a:ext>
            </a:extLst>
          </p:cNvPr>
          <p:cNvSpPr txBox="1">
            <a:spLocks/>
          </p:cNvSpPr>
          <p:nvPr/>
        </p:nvSpPr>
        <p:spPr>
          <a:xfrm>
            <a:off x="7842510" y="4211109"/>
            <a:ext cx="3797817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 Centers</a:t>
            </a:r>
          </a:p>
        </p:txBody>
      </p:sp>
    </p:spTree>
    <p:extLst>
      <p:ext uri="{BB962C8B-B14F-4D97-AF65-F5344CB8AC3E}">
        <p14:creationId xmlns:p14="http://schemas.microsoft.com/office/powerpoint/2010/main" val="368965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C19D95-EEA8-4D78-A4E2-21F90418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Pay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5868F-F3C3-4FE8-BF34-311EAA52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1272038"/>
            <a:ext cx="5200650" cy="348615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69FFD2-98E7-4256-B468-2DA41E978621}"/>
              </a:ext>
            </a:extLst>
          </p:cNvPr>
          <p:cNvSpPr txBox="1">
            <a:spLocks/>
          </p:cNvSpPr>
          <p:nvPr/>
        </p:nvSpPr>
        <p:spPr>
          <a:xfrm>
            <a:off x="506413" y="1073014"/>
            <a:ext cx="6260148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Get an ORCA card: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Make sure you get the right card for you (adult, senior, youth, disabled, reduced fare)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Buy: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Online at myorca.com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In person at: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Edmonds Station vending machine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QFC on 100th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Safeway on 236th and Hwy 99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</a:rPr>
              <a:t>Winco</a:t>
            </a:r>
            <a:r>
              <a:rPr lang="en-US" dirty="0">
                <a:solidFill>
                  <a:schemeClr val="accent4"/>
                </a:solidFill>
              </a:rPr>
              <a:t> on Hwy 99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Ride Store at Lynnwood City Center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Exact change on the bus or at ticket vending machines for Swift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5260-9617-C74C-A692-97493B95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/>
              <a:t>The Big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92B2B-B76F-7346-8F35-894C3EF52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149293"/>
            <a:ext cx="6260148" cy="398048"/>
          </a:xfrm>
        </p:spPr>
        <p:txBody>
          <a:bodyPr lIns="91440" tIns="45720" rIns="91440" bIns="45720" anchor="t"/>
          <a:lstStyle/>
          <a:p>
            <a:r>
              <a:rPr lang="en-US" dirty="0"/>
              <a:t>Light rail is opening in Snohomish County</a:t>
            </a:r>
          </a:p>
          <a:p>
            <a:endParaRPr lang="en-US" dirty="0"/>
          </a:p>
          <a:p>
            <a:r>
              <a:rPr lang="en-US" dirty="0"/>
              <a:t>Need for transit changes in 2024 and beyond </a:t>
            </a:r>
            <a:endParaRPr lang="en-US" dirty="0">
              <a:cs typeface="Arial"/>
            </a:endParaRP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to light 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 access to frequent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Respond to changing travel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equitable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FA624-8B15-7A80-4C08-86D9F1D3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15" y="1348317"/>
            <a:ext cx="49149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8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The Big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368962F-912B-9A02-ECB4-BB6067E953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149293"/>
            <a:ext cx="6266921" cy="398048"/>
          </a:xfrm>
        </p:spPr>
        <p:txBody>
          <a:bodyPr lIns="91440" tIns="45720" rIns="91440" bIns="45720" anchor="t"/>
          <a:lstStyle/>
          <a:p>
            <a:r>
              <a:rPr lang="en-US"/>
              <a:t>Since September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Large increase in service hours</a:t>
            </a:r>
            <a:endParaRPr lang="en-US" b="1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Weekday: 21% increase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Saturday: 25% increase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Sunday: 32% increase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More options to connect to light rail</a:t>
            </a:r>
            <a:endParaRPr lang="en-US" b="1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6x increase in trips with direct connection to light rail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Less waiting time</a:t>
            </a:r>
            <a:endParaRPr lang="en-US" b="1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200% increase in weekday routes with 10 min peak frequencies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175% increase in weekday routes with 30 min peak frequencies</a:t>
            </a:r>
            <a:endParaRPr lang="en-US">
              <a:solidFill>
                <a:schemeClr val="accent3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3" name="Picture 2" descr="A sign on a building&#10;&#10;Description automatically generated">
            <a:extLst>
              <a:ext uri="{FF2B5EF4-FFF2-40B4-BE49-F238E27FC236}">
                <a16:creationId xmlns:a16="http://schemas.microsoft.com/office/drawing/2014/main" id="{00F2C608-DAD1-461D-9109-0975EB47F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3" y="0"/>
            <a:ext cx="514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9857912" cy="484312"/>
          </a:xfrm>
        </p:spPr>
        <p:txBody>
          <a:bodyPr lIns="91440" tIns="45720" rIns="91440" bIns="45720" anchor="t"/>
          <a:lstStyle/>
          <a:p>
            <a:r>
              <a:rPr lang="en-US" sz="3600"/>
              <a:t>Overview of Changes: </a:t>
            </a:r>
            <a:r>
              <a:rPr lang="en-US" sz="3600" b="1"/>
              <a:t>ctgo.org/sept2024</a:t>
            </a:r>
          </a:p>
        </p:txBody>
      </p:sp>
      <p:pic>
        <p:nvPicPr>
          <p:cNvPr id="2" name="Picture 1" descr="A qr code with a logo&#10;&#10;Description automatically generated">
            <a:extLst>
              <a:ext uri="{FF2B5EF4-FFF2-40B4-BE49-F238E27FC236}">
                <a16:creationId xmlns:a16="http://schemas.microsoft.com/office/drawing/2014/main" id="{983DA5E5-8172-64C6-6A27-8C32434D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521" y="112682"/>
            <a:ext cx="1311216" cy="1311216"/>
          </a:xfrm>
          <a:prstGeom prst="rect">
            <a:avLst/>
          </a:prstGeom>
        </p:spPr>
      </p:pic>
      <p:pic>
        <p:nvPicPr>
          <p:cNvPr id="3" name="Picture 2" descr="A screenshot of a blue and white website&#10;&#10;Description automatically generated">
            <a:extLst>
              <a:ext uri="{FF2B5EF4-FFF2-40B4-BE49-F238E27FC236}">
                <a16:creationId xmlns:a16="http://schemas.microsoft.com/office/drawing/2014/main" id="{82DE5347-5737-1B3A-EF17-F4B1199A8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98" y="1189754"/>
            <a:ext cx="8357853" cy="53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/>
              <a:t>Overview of Changes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355D36-1BD4-34E2-994E-1650514D62D7}"/>
              </a:ext>
            </a:extLst>
          </p:cNvPr>
          <p:cNvGrpSpPr/>
          <p:nvPr/>
        </p:nvGrpSpPr>
        <p:grpSpPr>
          <a:xfrm>
            <a:off x="7621382" y="1149293"/>
            <a:ext cx="5011618" cy="398048"/>
            <a:chOff x="255782" y="1477208"/>
            <a:chExt cx="5011618" cy="398048"/>
          </a:xfrm>
        </p:grpSpPr>
        <p:sp>
          <p:nvSpPr>
            <p:cNvPr id="2" name="Text Placeholder 3">
              <a:extLst>
                <a:ext uri="{FF2B5EF4-FFF2-40B4-BE49-F238E27FC236}">
                  <a16:creationId xmlns:a16="http://schemas.microsoft.com/office/drawing/2014/main" id="{1D686DDF-FA72-5131-6256-65A5621E2DA8}"/>
                </a:ext>
              </a:extLst>
            </p:cNvPr>
            <p:cNvSpPr txBox="1">
              <a:spLocks/>
            </p:cNvSpPr>
            <p:nvPr/>
          </p:nvSpPr>
          <p:spPr>
            <a:xfrm>
              <a:off x="255782" y="1477208"/>
              <a:ext cx="3519896" cy="398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>
                  <a:solidFill>
                    <a:schemeClr val="bg1"/>
                  </a:solidFill>
                </a:rPr>
                <a:t>Routes being eliminated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105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107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113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227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247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402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405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413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416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/>
            </a:p>
          </p:txBody>
        </p:sp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2038A47B-D314-E98B-3E1C-FD71432E6333}"/>
                </a:ext>
              </a:extLst>
            </p:cNvPr>
            <p:cNvSpPr txBox="1">
              <a:spLocks/>
            </p:cNvSpPr>
            <p:nvPr/>
          </p:nvSpPr>
          <p:spPr>
            <a:xfrm>
              <a:off x="1747504" y="1477208"/>
              <a:ext cx="3519896" cy="398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20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416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417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421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422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425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435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810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821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860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871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/>
                <a:t>880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/>
            </a:p>
          </p:txBody>
        </p: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D82A26-C3E0-2FB7-440B-FD1DF4065AEF}"/>
              </a:ext>
            </a:extLst>
          </p:cNvPr>
          <p:cNvSpPr txBox="1">
            <a:spLocks/>
          </p:cNvSpPr>
          <p:nvPr/>
        </p:nvSpPr>
        <p:spPr>
          <a:xfrm>
            <a:off x="4319112" y="1149293"/>
            <a:ext cx="3229846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chemeClr val="bg1"/>
                </a:solidFill>
              </a:rPr>
              <a:t>New express routes</a:t>
            </a:r>
            <a:endParaRPr lang="en-US" sz="2200" b="1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901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903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904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905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907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909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E44AC-9202-EACB-6C24-D74FC8F58CC3}"/>
              </a:ext>
            </a:extLst>
          </p:cNvPr>
          <p:cNvSpPr txBox="1">
            <a:spLocks/>
          </p:cNvSpPr>
          <p:nvPr/>
        </p:nvSpPr>
        <p:spPr>
          <a:xfrm>
            <a:off x="501413" y="3918386"/>
            <a:ext cx="3519896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chemeClr val="bg1"/>
                </a:solidFill>
              </a:rPr>
              <a:t>Remaining existing commuter route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424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5550A45-1423-84B8-31FA-3A908A3BBBF5}"/>
              </a:ext>
            </a:extLst>
          </p:cNvPr>
          <p:cNvSpPr txBox="1">
            <a:spLocks/>
          </p:cNvSpPr>
          <p:nvPr/>
        </p:nvSpPr>
        <p:spPr>
          <a:xfrm>
            <a:off x="578720" y="1149293"/>
            <a:ext cx="3442589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chemeClr val="bg1"/>
                </a:solidFill>
              </a:rPr>
              <a:t>Sound Transit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Link 1 Line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Sounder N Line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512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513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515</a:t>
            </a:r>
            <a:endParaRPr lang="en-US" sz="2200"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E69591-EA65-457E-8E95-46D93E7D7AE2}"/>
              </a:ext>
            </a:extLst>
          </p:cNvPr>
          <p:cNvSpPr txBox="1">
            <a:spLocks/>
          </p:cNvSpPr>
          <p:nvPr/>
        </p:nvSpPr>
        <p:spPr>
          <a:xfrm>
            <a:off x="501413" y="5068756"/>
            <a:ext cx="3229846" cy="398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chemeClr val="bg1"/>
                </a:solidFill>
              </a:rPr>
              <a:t>New local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103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117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121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8DD71C-D7D8-4D71-A31E-8DA6C5ACCC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9112" y="4254832"/>
            <a:ext cx="3229846" cy="398048"/>
          </a:xfrm>
        </p:spPr>
        <p:txBody>
          <a:bodyPr lIns="91440" tIns="45720" rIns="91440" bIns="45720" anchor="t"/>
          <a:lstStyle/>
          <a:p>
            <a:r>
              <a:rPr lang="en-US" sz="2200" b="1">
                <a:solidFill>
                  <a:schemeClr val="bg1"/>
                </a:solidFill>
              </a:rPr>
              <a:t>Routes with path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106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120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130</a:t>
            </a:r>
            <a:endParaRPr lang="en-US" sz="22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Swift Blue Line</a:t>
            </a: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05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B6EB61-95EA-9BB6-4AED-0DB200ED9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3600" dirty="0"/>
              <a:t>Simplified fares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8158E47-4AA1-4DA5-90B5-848CD2A6E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3" y="1315548"/>
            <a:ext cx="6260148" cy="398048"/>
          </a:xfrm>
        </p:spPr>
        <p:txBody>
          <a:bodyPr lIns="91440" tIns="45720" rIns="91440" bIns="45720" anchor="t"/>
          <a:lstStyle/>
          <a:p>
            <a:r>
              <a:rPr lang="en-US" b="1" dirty="0"/>
              <a:t>Community Transit </a:t>
            </a:r>
            <a:r>
              <a:rPr lang="en-US" dirty="0"/>
              <a:t>– starting Sept.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Adults: $2.50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Reduced: $1.25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Youth: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Sound Transit </a:t>
            </a:r>
            <a:r>
              <a:rPr lang="en-US" dirty="0"/>
              <a:t>– starting Aug. 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Light rail: $3 flat 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 Express: $3.25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D9DBAD-E4DF-4E62-8296-C94FAFE1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44" y="1315548"/>
            <a:ext cx="5744156" cy="38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5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de-Full Color Logo">
  <a:themeElements>
    <a:clrScheme name="CT Brand Theme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10.xml><?xml version="1.0" encoding="utf-8"?>
<a:theme xmlns:a="http://schemas.openxmlformats.org/drawingml/2006/main" name="1_White BG-Full Color Logo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BG-White Logo">
  <a:themeElements>
    <a:clrScheme name="CT Brand Theme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3.xml><?xml version="1.0" encoding="utf-8"?>
<a:theme xmlns:a="http://schemas.openxmlformats.org/drawingml/2006/main" name="White BG-Full Color Logo">
  <a:themeElements>
    <a:clrScheme name="CT Brand Theme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BG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5.xml><?xml version="1.0" encoding="utf-8"?>
<a:theme xmlns:a="http://schemas.openxmlformats.org/drawingml/2006/main" name="White BG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6.xml><?xml version="1.0" encoding="utf-8"?>
<a:theme xmlns:a="http://schemas.openxmlformats.org/drawingml/2006/main" name="Image BG">
  <a:themeElements>
    <a:clrScheme name="CT Brand Theme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7.xml><?xml version="1.0" encoding="utf-8"?>
<a:theme xmlns:a="http://schemas.openxmlformats.org/drawingml/2006/main" name="1_Blue BG-White Logo">
  <a:themeElements>
    <a:clrScheme name="Community Transi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8C1"/>
      </a:accent1>
      <a:accent2>
        <a:srgbClr val="48A841"/>
      </a:accent2>
      <a:accent3>
        <a:srgbClr val="0096F2"/>
      </a:accent3>
      <a:accent4>
        <a:srgbClr val="62E459"/>
      </a:accent4>
      <a:accent5>
        <a:srgbClr val="CACACA"/>
      </a:accent5>
      <a:accent6>
        <a:srgbClr val="919191"/>
      </a:accent6>
      <a:hlink>
        <a:srgbClr val="004F7F"/>
      </a:hlink>
      <a:folHlink>
        <a:srgbClr val="7FC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8.xml><?xml version="1.0" encoding="utf-8"?>
<a:theme xmlns:a="http://schemas.openxmlformats.org/drawingml/2006/main" name="2_Blue BG-White Logo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AE93EC68A1F4283D416E40CEA15F3" ma:contentTypeVersion="18" ma:contentTypeDescription="Create a new document." ma:contentTypeScope="" ma:versionID="1b3e6f24841fc4db809e3508f4626416">
  <xsd:schema xmlns:xsd="http://www.w3.org/2001/XMLSchema" xmlns:xs="http://www.w3.org/2001/XMLSchema" xmlns:p="http://schemas.microsoft.com/office/2006/metadata/properties" xmlns:ns2="55477b1e-ae96-4cc9-832e-98e7d3ee05f3" xmlns:ns3="b8918168-535b-4e76-91b6-f16d026deb18" targetNamespace="http://schemas.microsoft.com/office/2006/metadata/properties" ma:root="true" ma:fieldsID="8f3e6ab1a690f21d43134fe192cf491f" ns2:_="" ns3:_="">
    <xsd:import namespace="55477b1e-ae96-4cc9-832e-98e7d3ee05f3"/>
    <xsd:import namespace="b8918168-535b-4e76-91b6-f16d026de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Contextforshared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77b1e-ae96-4cc9-832e-98e7d3ee0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556f0f-6fe7-4a00-8e14-f389861471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xtforshareditem" ma:index="24" nillable="true" ma:displayName="Context for shared item" ma:format="Dropdown" ma:internalName="Contextforsharedite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18168-535b-4e76-91b6-f16d026deb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e06286-447a-4922-b57c-d54ec5476f62}" ma:internalName="TaxCatchAll" ma:showField="CatchAllData" ma:web="b8918168-535b-4e76-91b6-f16d026de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477b1e-ae96-4cc9-832e-98e7d3ee05f3">
      <Terms xmlns="http://schemas.microsoft.com/office/infopath/2007/PartnerControls"/>
    </lcf76f155ced4ddcb4097134ff3c332f>
    <TaxCatchAll xmlns="b8918168-535b-4e76-91b6-f16d026deb18" xsi:nil="true"/>
    <SharedWithUsers xmlns="b8918168-535b-4e76-91b6-f16d026deb18">
      <UserInfo>
        <DisplayName>Kona Farry</DisplayName>
        <AccountId>79</AccountId>
        <AccountType/>
      </UserInfo>
      <UserInfo>
        <DisplayName>Carl Leighty</DisplayName>
        <AccountId>80</AccountId>
        <AccountType/>
      </UserInfo>
      <UserInfo>
        <DisplayName>Matthew Muller</DisplayName>
        <AccountId>82</AccountId>
        <AccountType/>
      </UserInfo>
      <UserInfo>
        <DisplayName>Max Henkle</DisplayName>
        <AccountId>109</AccountId>
        <AccountType/>
      </UserInfo>
      <UserInfo>
        <DisplayName>Sara Hayden</DisplayName>
        <AccountId>87</AccountId>
        <AccountType/>
      </UserInfo>
      <UserInfo>
        <DisplayName>Melissa Cauley</DisplayName>
        <AccountId>83</AccountId>
        <AccountType/>
      </UserInfo>
    </SharedWithUsers>
    <Contextforshareditem xmlns="55477b1e-ae96-4cc9-832e-98e7d3ee05f3" xsi:nil="true"/>
  </documentManagement>
</p:properties>
</file>

<file path=customXml/itemProps1.xml><?xml version="1.0" encoding="utf-8"?>
<ds:datastoreItem xmlns:ds="http://schemas.openxmlformats.org/officeDocument/2006/customXml" ds:itemID="{796378CA-AE12-4068-9EE0-4C599BEC5D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1DE205-FAA6-43DB-9212-A6F8CB55CFA3}">
  <ds:schemaRefs>
    <ds:schemaRef ds:uri="55477b1e-ae96-4cc9-832e-98e7d3ee05f3"/>
    <ds:schemaRef ds:uri="b8918168-535b-4e76-91b6-f16d026deb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5A5AC0-F168-4D74-B07E-3F3EBB6CA406}">
  <ds:schemaRefs>
    <ds:schemaRef ds:uri="55477b1e-ae96-4cc9-832e-98e7d3ee05f3"/>
    <ds:schemaRef ds:uri="b8918168-535b-4e76-91b6-f16d026deb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1157</Words>
  <Application>Microsoft Office PowerPoint</Application>
  <PresentationFormat>Widescreen</PresentationFormat>
  <Paragraphs>272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Blade-Full Color Logo</vt:lpstr>
      <vt:lpstr>Blue BG-White Logo</vt:lpstr>
      <vt:lpstr>White BG-Full Color Logo</vt:lpstr>
      <vt:lpstr>Blue BG</vt:lpstr>
      <vt:lpstr>White BG</vt:lpstr>
      <vt:lpstr>Image BG</vt:lpstr>
      <vt:lpstr>1_Blue BG-White Logo</vt:lpstr>
      <vt:lpstr>2_Blue BG-White Logo</vt:lpstr>
      <vt:lpstr>Office Theme</vt:lpstr>
      <vt:lpstr>1_White BG-Full Color Logo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Tucci</dc:creator>
  <cp:lastModifiedBy>Chelsea Ongaro</cp:lastModifiedBy>
  <cp:revision>12</cp:revision>
  <dcterms:created xsi:type="dcterms:W3CDTF">2019-07-24T03:37:19Z</dcterms:created>
  <dcterms:modified xsi:type="dcterms:W3CDTF">2024-09-06T18:04:05Z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0x01010065DAE93EC68A1F4283D416E40CEA15F3</vt:lpwstr>
  </property>
  <property fmtid="{D5CDD505-2E9C-101B-9397-08002B2CF9AE}" pid="3" name="MediaServiceImageTags">
    <vt:lpwstr/>
  </property>
</Properties>
</file>